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notesMasterIdLst>
    <p:notesMasterId r:id="rId24"/>
  </p:notesMasterIdLst>
  <p:handoutMasterIdLst>
    <p:handoutMasterId r:id="rId25"/>
  </p:handoutMasterIdLst>
  <p:sldIdLst>
    <p:sldId id="276" r:id="rId4"/>
    <p:sldId id="279" r:id="rId5"/>
    <p:sldId id="257" r:id="rId6"/>
    <p:sldId id="258" r:id="rId7"/>
    <p:sldId id="277" r:id="rId8"/>
    <p:sldId id="259" r:id="rId9"/>
    <p:sldId id="280" r:id="rId10"/>
    <p:sldId id="260" r:id="rId11"/>
    <p:sldId id="271" r:id="rId12"/>
    <p:sldId id="261" r:id="rId13"/>
    <p:sldId id="268" r:id="rId14"/>
    <p:sldId id="269" r:id="rId15"/>
    <p:sldId id="270" r:id="rId16"/>
    <p:sldId id="278" r:id="rId17"/>
    <p:sldId id="264" r:id="rId18"/>
    <p:sldId id="272" r:id="rId19"/>
    <p:sldId id="265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22"/>
    <a:srgbClr val="00172E"/>
    <a:srgbClr val="003366"/>
    <a:srgbClr val="000000"/>
    <a:srgbClr val="E10000"/>
    <a:srgbClr val="EB0000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3" autoAdjust="0"/>
    <p:restoredTop sz="94581" autoAdjust="0"/>
  </p:normalViewPr>
  <p:slideViewPr>
    <p:cSldViewPr>
      <p:cViewPr varScale="1">
        <p:scale>
          <a:sx n="87" d="100"/>
          <a:sy n="87" d="100"/>
        </p:scale>
        <p:origin x="-115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7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D9CE78A-1987-48DF-920D-813D67EC5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9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2FE052C-F80D-4B62-8048-96F432E9943C}" type="datetimeFigureOut">
              <a:rPr lang="bg-BG"/>
              <a:pPr>
                <a:defRPr/>
              </a:pPr>
              <a:t>29.10.2013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232103A-4052-4C5C-9593-E99F879E77F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3226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117A5B-2D50-457E-8812-4A3C3990E192}" type="slidenum">
              <a:rPr lang="bg-BG" smtClean="0">
                <a:cs typeface="Arial" charset="0"/>
              </a:rPr>
              <a:pPr/>
              <a:t>16</a:t>
            </a:fld>
            <a:endParaRPr lang="bg-BG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6E5FE-6128-4AE7-AC14-44C9D9F2D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A9A6-793A-4FF5-9DFC-63BFE0BEA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D7468-50AB-45D0-95DB-A970C8B42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bg-BG">
              <a:cs typeface="+mn-cs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BF572-91C4-43A2-8474-07FE3522BE6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6F3D-BCB7-4DB4-8871-E8CEF4B04EE3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C377E-EBE4-4F36-A5EF-7A7DD46F154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A265-E683-4C67-A91A-2F1D376B51A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DC8FF-C7DA-4345-AA7F-A073441615B3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EE8EB-664A-4972-830E-248AA072C67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BA7DE-ABD5-4280-8E50-10B6760A6F01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7711-380C-4338-8C04-204A5695A79E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95222-87E4-49EE-B47A-A02290C57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3D393-CD06-4EAD-B53E-B206E45E69F1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E042-0CEC-488A-BB6B-FE758991FC18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1F66E-7769-4F84-9174-88814308602C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Ovr>
    <a:masterClrMapping/>
  </p:clrMapOvr>
  <p:transition spd="slow" advClick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keleton with internal fixation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73900" y="76200"/>
            <a:ext cx="20701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6248400" cy="3276600"/>
          </a:xfrm>
        </p:spPr>
        <p:txBody>
          <a:bodyPr/>
          <a:lstStyle>
            <a:lvl1pPr algn="l">
              <a:defRPr sz="5400"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91000"/>
            <a:ext cx="63246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</p:spTree>
  </p:cSld>
  <p:clrMapOvr>
    <a:masterClrMapping/>
  </p:clrMapOvr>
  <p:transition spd="slow" advClick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DE549-9A83-4B6E-AD6A-B49839BEE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B6E2-1346-4AB6-A565-328ED40C9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3200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3200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6C87F-C7E1-460B-815E-0D4B6BF30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79D41-96D0-4EBD-9BE4-8C631DACC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2B781-E34C-4581-BD33-F78E25A8A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1262A-4A83-423E-9FBC-D4B2DA62A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42CD-B236-4716-80D0-739169751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7ACE1-870A-4B6A-AD8C-E0A017E55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FA51-5451-49E8-A832-7D2697017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3DCA-C653-4E04-8F87-EA74AD0C8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228600"/>
            <a:ext cx="1638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4762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03E57-9533-4878-8125-80A228676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9119E-DD7A-4AEE-95EA-6565E1CFB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A77C-25EC-4D89-8464-2E31898AF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0787D-6DD1-4902-B747-8AC2F3FFB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ECE2A-CAB3-419B-B459-0595F1FA4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0F252-E444-43F8-B260-EE9E3008D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29CF5-9FF7-4686-9263-E10EC3913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1873802-DCD1-4F47-9E9A-C7D93EE21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slow" advClick="0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bg-BG"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F92E792-6CDC-4830-A3F8-0DA415E8B57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 advClick="0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B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65532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6553200" cy="4495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00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A8454A-A206-42CD-95C2-7E4DA869B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5607" name="Picture 3" descr="Skeleton with internal fixation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39038" y="1981200"/>
            <a:ext cx="14890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 advClick="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jpe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273768">
            <a:off x="2359025" y="1333500"/>
            <a:ext cx="3324225" cy="14478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4000" b="1" kern="0" spc="157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Arial"/>
              </a:rPr>
              <a:t>intore</a:t>
            </a:r>
            <a:r>
              <a:rPr lang="en-GB" sz="8800" b="1" kern="0" spc="157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Arial"/>
              </a:rPr>
              <a:t> </a:t>
            </a:r>
            <a:endParaRPr lang="en-US" sz="3600" b="1" spc="1570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50" y="6350"/>
            <a:ext cx="7082313" cy="6705600"/>
          </a:xfrm>
          <a:prstGeom prst="rect">
            <a:avLst/>
          </a:prstGeom>
          <a:noFill/>
        </p:spPr>
        <p:txBody>
          <a:bodyPr wrap="none">
            <a:prstTxWarp prst="textCirclePour">
              <a:avLst/>
            </a:prstTxWarp>
            <a:spAutoFit/>
          </a:bodyPr>
          <a:lstStyle/>
          <a:p>
            <a:pPr algn="ctr">
              <a:defRPr/>
            </a:pPr>
            <a:r>
              <a:rPr lang="it-IT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academy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939" name="TextBox 1"/>
          <p:cNvSpPr txBox="1">
            <a:spLocks noChangeArrowheads="1"/>
          </p:cNvSpPr>
          <p:nvPr/>
        </p:nvSpPr>
        <p:spPr bwMode="auto">
          <a:xfrm>
            <a:off x="1981200" y="2590800"/>
            <a:ext cx="6842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FFFF00"/>
                </a:solidFill>
              </a:rPr>
              <a:t>P</a:t>
            </a:r>
          </a:p>
        </p:txBody>
      </p:sp>
      <p:sp>
        <p:nvSpPr>
          <p:cNvPr id="6" name="Rectangle 5"/>
          <p:cNvSpPr/>
          <p:nvPr/>
        </p:nvSpPr>
        <p:spPr>
          <a:xfrm rot="1440085">
            <a:off x="2360613" y="3675063"/>
            <a:ext cx="332422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4000" b="1" kern="0" spc="157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Arial"/>
              </a:rPr>
              <a:t>etri</a:t>
            </a:r>
            <a:endParaRPr lang="en-US" sz="3600" b="1" spc="157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3" y="1143000"/>
            <a:ext cx="7208837" cy="5562600"/>
          </a:xfrm>
        </p:spPr>
        <p:txBody>
          <a:bodyPr>
            <a:noAutofit/>
          </a:bodyPr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Мишел Aригони</a:t>
            </a:r>
            <a:r>
              <a:rPr lang="bg-BG" sz="1800" b="1" dirty="0" smtClean="0">
                <a:latin typeface="Arial"/>
                <a:cs typeface="Arial"/>
              </a:rPr>
              <a:t> </a:t>
            </a:r>
          </a:p>
          <a:p>
            <a:pPr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Хирург, травматолог – Окръжна болница , Лугано,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Проф. Жак Бежоа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Преподавател по ортопедия, Медицински университет Лион, Франция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Паскал Бергамо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Психиатрия и спортна медицина, функционален възстановителен център Scalea,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Симоне Бертолио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Главен ортопед в Окръжна болница Белинзона,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Кристиан Кандриян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Ръководител на травма – орто  клиника, Окръжна болница, Лугано,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Винсент Де Роса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Детска хирургия , Окръжна болница Белинзона, Швейцария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endParaRPr lang="bg-BG" sz="1800" dirty="0" smtClean="0">
              <a:latin typeface="Arial"/>
              <a:cs typeface="Aria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8125" y="238125"/>
            <a:ext cx="6553200" cy="6858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Лектори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6781800" cy="5715000"/>
          </a:xfrm>
        </p:spPr>
        <p:txBody>
          <a:bodyPr>
            <a:noAutofit/>
          </a:bodyPr>
          <a:lstStyle/>
          <a:p>
            <a:pPr eaLnBrk="1" hangingPunct="1">
              <a:buClr>
                <a:srgbClr val="B3B3B3"/>
              </a:buClr>
              <a:buFont typeface="Wingdings" pitchFamily="2" charset="2"/>
              <a:buChar char="Ø"/>
              <a:defRPr/>
            </a:pPr>
            <a:endParaRPr lang="bg-BG" sz="2000" dirty="0" smtClean="0">
              <a:latin typeface="Arial"/>
              <a:cs typeface="Arial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Елвира Ди Каве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Израелска ортопедична болница, Рим,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Aндреа Фереро 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Старши  ортопед, Окръжна болница Белинзона,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Гуидо Гаравалия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Заместник-началник Ортопедия , Окръжна болница Белинзона,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Проф. Салваторе Гатто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Професор по Ортопедия, МУ Салерно,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Марко Инчерти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Ортопед, Policlinico San Pietro, Бергамо, Италия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" y="238125"/>
            <a:ext cx="6553200" cy="6858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bg-BG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Лектори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6913563" cy="5562600"/>
          </a:xfrm>
        </p:spPr>
        <p:txBody>
          <a:bodyPr>
            <a:noAutofit/>
          </a:bodyPr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Д-р Гуидо Мелио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Хирургия на гръбначния стълб, Клиника  Малцони, Салерно,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Д-р Г. Джон Петри 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Ортопедия, Окръжна болница  Белинзона,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Д-р Ернесто  Пинторе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Директор Катедра Хирургия, Клиника Maлцони, Салерно,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Д-р Maурицио Пинторе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Основна анестезия и реанимация, специалист по борба с болката и палиативни грижи, Болница Свети Франциск от Асизи, ASL Салерно 3, Oliveto Citra,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Проф. Данте Ронка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Професор по Ортопедия  в Университета на Неапол,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700" b="1" dirty="0" smtClean="0">
                <a:solidFill>
                  <a:srgbClr val="FFFF00"/>
                </a:solidFill>
                <a:latin typeface="Arial"/>
                <a:cs typeface="Arial"/>
              </a:rPr>
              <a:t>Д-р Aндреа Сапорито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</a:t>
            </a:r>
            <a:r>
              <a:rPr lang="bg-BG" sz="1700" dirty="0" smtClean="0">
                <a:latin typeface="Arial"/>
                <a:cs typeface="Arial"/>
              </a:rPr>
              <a:t>Главен специалист анестезия и интензивно лечение, Окръжна болница  Белинзона, Швейцария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8125" y="238125"/>
            <a:ext cx="6553200" cy="6858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Лектори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6781800" cy="5867400"/>
          </a:xfrm>
        </p:spPr>
        <p:txBody>
          <a:bodyPr>
            <a:noAutofit/>
          </a:bodyPr>
          <a:lstStyle/>
          <a:p>
            <a:pPr eaLnBrk="1" hangingPunct="1">
              <a:buClr>
                <a:srgbClr val="B3B3B3"/>
              </a:buClr>
              <a:buFontTx/>
              <a:buNone/>
              <a:defRPr/>
            </a:pPr>
            <a:endParaRPr lang="bg-BG" sz="2000" b="1" dirty="0" smtClean="0">
              <a:latin typeface="Arial"/>
              <a:cs typeface="Arial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Амнон Израели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Хирург ортопед, Chaim Sheba Medical Center в Тел Хашомер Университет, Израел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Георги Симеонов 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Началник  отделение Анестезиология и интензивна грижа, изп. директор на Токуда Medical Center, Токуда Болница, София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Eторе Таверна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Ръководител на Upper Chirurgia Limb OBV Mendrisio, Швейцария и професор в училището по ортопедия и травматология на Университета в Милано,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Д-р Васил Яблански</a:t>
            </a:r>
            <a:r>
              <a:rPr lang="bg-BG" sz="1800" b="1" dirty="0" smtClean="0">
                <a:latin typeface="Arial"/>
                <a:cs typeface="Arial"/>
              </a:rPr>
              <a:t> 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Началник на ортопедична клиника, Болница Токуда, София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1800" b="1" dirty="0" smtClean="0">
                <a:solidFill>
                  <a:srgbClr val="FFFF00"/>
                </a:solidFill>
                <a:latin typeface="Arial"/>
                <a:cs typeface="Arial"/>
              </a:rPr>
              <a:t>Г-н Масимо Тробия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r>
              <a:rPr lang="it-IT" sz="1800" dirty="0" smtClean="0">
                <a:latin typeface="Arial"/>
                <a:cs typeface="Arial"/>
              </a:rPr>
              <a:t>	</a:t>
            </a:r>
            <a:r>
              <a:rPr lang="bg-BG" sz="1800" dirty="0" smtClean="0">
                <a:latin typeface="Arial"/>
                <a:cs typeface="Arial"/>
              </a:rPr>
              <a:t>Мениджър по качеството, Окръжна болница Белинзона, Швейцария</a:t>
            </a:r>
          </a:p>
          <a:p>
            <a:pPr eaLnBrk="1" hangingPunct="1">
              <a:buClr>
                <a:srgbClr val="B3B3B3"/>
              </a:buClr>
              <a:defRPr/>
            </a:pPr>
            <a:endParaRPr lang="bg-BG" sz="1800" dirty="0" smtClean="0">
              <a:latin typeface="Arial"/>
              <a:cs typeface="Arial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8125" y="238125"/>
            <a:ext cx="6553200" cy="6858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Лектори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6743700" cy="5410200"/>
          </a:xfrm>
        </p:spPr>
        <p:txBody>
          <a:bodyPr>
            <a:noAutofit/>
          </a:bodyPr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6 гала вечери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latin typeface="Arial" charset="0"/>
                <a:cs typeface="Arial" charset="0"/>
              </a:rPr>
              <a:t>3 в София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latin typeface="Arial" charset="0"/>
                <a:cs typeface="Arial" charset="0"/>
              </a:rPr>
              <a:t>2 в Швейцария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400" dirty="0" smtClean="0">
                <a:latin typeface="Arial" charset="0"/>
                <a:cs typeface="Arial" charset="0"/>
              </a:rPr>
              <a:t>1 в Италия</a:t>
            </a:r>
            <a:endParaRPr lang="it-IT" sz="2400" dirty="0" smtClean="0">
              <a:latin typeface="Arial" charset="0"/>
              <a:cs typeface="Arial" charset="0"/>
            </a:endParaRP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endParaRPr lang="bg-BG" sz="2400" dirty="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6  различни културни акцента</a:t>
            </a:r>
            <a:r>
              <a:rPr lang="bg-BG" sz="2400" dirty="0" smtClean="0">
                <a:latin typeface="Arial" charset="0"/>
                <a:cs typeface="Arial" charset="0"/>
              </a:rPr>
              <a:t> </a:t>
            </a:r>
            <a:endParaRPr lang="it-IT" sz="2400" dirty="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Arial" charset="0"/>
                <a:cs typeface="Arial" charset="0"/>
              </a:rPr>
              <a:t>Посещения на забележителности в Швейцария и Италия</a:t>
            </a:r>
            <a:endParaRPr lang="it-IT" sz="2400" dirty="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dirty="0" smtClean="0">
                <a:latin typeface="Arial" charset="0"/>
                <a:cs typeface="Arial" charset="0"/>
              </a:rPr>
              <a:t>Участниците може да бъдат придружени от техните семейства в Италия и Швейцария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38125" y="238125"/>
            <a:ext cx="6553200" cy="9144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Социална програма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7010400" cy="5410200"/>
          </a:xfrm>
        </p:spPr>
        <p:txBody>
          <a:bodyPr>
            <a:noAutofit/>
          </a:bodyPr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100" b="1" dirty="0" smtClean="0">
                <a:solidFill>
                  <a:srgbClr val="FFFF00"/>
                </a:solidFill>
                <a:latin typeface="Arial"/>
                <a:cs typeface="Arial"/>
              </a:rPr>
              <a:t>25 Октомври 2013 г.</a:t>
            </a:r>
          </a:p>
          <a:p>
            <a:pPr>
              <a:buFontTx/>
              <a:buNone/>
              <a:defRPr/>
            </a:pPr>
            <a:r>
              <a:rPr lang="it-IT" sz="2100" dirty="0" smtClean="0">
                <a:latin typeface="Arial"/>
                <a:cs typeface="Arial"/>
              </a:rPr>
              <a:t>	</a:t>
            </a:r>
            <a:r>
              <a:rPr lang="bg-BG" sz="2100" dirty="0" smtClean="0">
                <a:latin typeface="Arial"/>
                <a:cs typeface="Arial"/>
              </a:rPr>
              <a:t>Подбор на специалисти за участие в академията по предложение на регионалните структури на БЛС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100" b="1" dirty="0" smtClean="0">
                <a:solidFill>
                  <a:srgbClr val="FFFF00"/>
                </a:solidFill>
                <a:latin typeface="Arial"/>
                <a:cs typeface="Arial"/>
              </a:rPr>
              <a:t>28 Октомври 2013 г.</a:t>
            </a:r>
          </a:p>
          <a:p>
            <a:pPr>
              <a:buFontTx/>
              <a:buNone/>
              <a:defRPr/>
            </a:pPr>
            <a:r>
              <a:rPr lang="it-IT" sz="2100" dirty="0" smtClean="0">
                <a:latin typeface="Arial"/>
                <a:cs typeface="Arial"/>
              </a:rPr>
              <a:t>	</a:t>
            </a:r>
            <a:r>
              <a:rPr lang="bg-BG" sz="2100" dirty="0" smtClean="0">
                <a:latin typeface="Arial"/>
                <a:cs typeface="Arial"/>
              </a:rPr>
              <a:t>Затваряне на линиите за записване за участие за първия модул, като линиите ще бъдат затваряни десет дни преди старта на  всеки следващия модул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100" b="1" dirty="0" smtClean="0">
                <a:solidFill>
                  <a:srgbClr val="FFFF00"/>
                </a:solidFill>
                <a:latin typeface="Arial"/>
                <a:cs typeface="Arial"/>
              </a:rPr>
              <a:t>01 Ноември 2013 г.</a:t>
            </a:r>
          </a:p>
          <a:p>
            <a:pPr marL="0" indent="0">
              <a:buClr>
                <a:srgbClr val="B3B3B3"/>
              </a:buClr>
              <a:buFontTx/>
              <a:buNone/>
              <a:defRPr/>
            </a:pPr>
            <a:r>
              <a:rPr lang="it-IT" sz="2100" dirty="0">
                <a:latin typeface="Arial"/>
                <a:cs typeface="Arial"/>
              </a:rPr>
              <a:t> </a:t>
            </a:r>
            <a:r>
              <a:rPr lang="it-IT" sz="2100" dirty="0" smtClean="0">
                <a:latin typeface="Arial"/>
                <a:cs typeface="Arial"/>
              </a:rPr>
              <a:t>   	</a:t>
            </a:r>
            <a:r>
              <a:rPr lang="bg-BG" sz="2100" dirty="0" smtClean="0">
                <a:latin typeface="Arial"/>
                <a:cs typeface="Arial"/>
              </a:rPr>
              <a:t>Официално  представяне и откриване на </a:t>
            </a:r>
            <a:r>
              <a:rPr lang="it-IT" sz="2100" dirty="0">
                <a:latin typeface="Arial"/>
                <a:cs typeface="Arial"/>
              </a:rPr>
              <a:t> </a:t>
            </a:r>
            <a:r>
              <a:rPr lang="it-IT" sz="2100" dirty="0" smtClean="0">
                <a:latin typeface="Arial"/>
                <a:cs typeface="Arial"/>
              </a:rPr>
              <a:t>	</a:t>
            </a:r>
            <a:r>
              <a:rPr lang="bg-BG" sz="2100" dirty="0" smtClean="0">
                <a:latin typeface="Arial"/>
                <a:cs typeface="Arial"/>
              </a:rPr>
              <a:t>академията</a:t>
            </a:r>
          </a:p>
          <a:p>
            <a:pPr lvl="2">
              <a:buClr>
                <a:srgbClr val="B3B3B3"/>
              </a:buClr>
              <a:buFontTx/>
              <a:buChar char="-"/>
              <a:defRPr/>
            </a:pPr>
            <a:r>
              <a:rPr lang="bg-BG" sz="1600" dirty="0" smtClean="0">
                <a:latin typeface="Arial"/>
                <a:cs typeface="Arial"/>
              </a:rPr>
              <a:t>Пресконференция</a:t>
            </a:r>
          </a:p>
          <a:p>
            <a:pPr lvl="2">
              <a:buClr>
                <a:srgbClr val="B3B3B3"/>
              </a:buClr>
              <a:buFontTx/>
              <a:buChar char="-"/>
              <a:defRPr/>
            </a:pPr>
            <a:r>
              <a:rPr lang="bg-BG" sz="1600" dirty="0" smtClean="0">
                <a:latin typeface="Arial"/>
                <a:cs typeface="Arial"/>
              </a:rPr>
              <a:t>Коктейл</a:t>
            </a:r>
          </a:p>
          <a:p>
            <a:pPr lvl="2">
              <a:buClr>
                <a:srgbClr val="B3B3B3"/>
              </a:buClr>
              <a:buFontTx/>
              <a:buChar char="-"/>
              <a:defRPr/>
            </a:pPr>
            <a:r>
              <a:rPr lang="bg-BG" sz="1600" dirty="0" smtClean="0">
                <a:latin typeface="Arial"/>
                <a:cs typeface="Arial"/>
              </a:rPr>
              <a:t>Галавечеря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6629400" cy="9144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Организационни стъпки</a:t>
            </a:r>
            <a:endParaRPr lang="en-GB" sz="3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6705600" cy="5257800"/>
          </a:xfrm>
        </p:spPr>
        <p:txBody>
          <a:bodyPr/>
          <a:lstStyle/>
          <a:p>
            <a:pPr marL="609600" indent="-609600"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1  	</a:t>
            </a:r>
            <a:r>
              <a:rPr lang="bg-BG" sz="2200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</a:p>
          <a:p>
            <a:pPr marL="609600" indent="-609600"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dirty="0" smtClean="0">
                <a:latin typeface="Arial"/>
                <a:cs typeface="Arial"/>
              </a:rPr>
              <a:t>2-ри Ноември 2013 г., </a:t>
            </a:r>
          </a:p>
          <a:p>
            <a:pPr marL="609600" indent="-609600"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dirty="0" smtClean="0">
                <a:latin typeface="Arial"/>
                <a:cs typeface="Arial"/>
              </a:rPr>
              <a:t>Токуда болница, София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 – Задна част стъпало 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 – Модерни техники на анестезия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	</a:t>
            </a:r>
            <a:r>
              <a:rPr lang="bg-BG" sz="1700" dirty="0" smtClean="0">
                <a:latin typeface="Arial"/>
                <a:cs typeface="Arial"/>
              </a:rPr>
              <a:t>Възможен брой участници – до 100 души</a:t>
            </a:r>
          </a:p>
          <a:p>
            <a:pPr marL="609600" indent="-609600">
              <a:buFontTx/>
              <a:buNone/>
              <a:defRPr/>
            </a:pPr>
            <a:endParaRPr lang="bg-BG" sz="1700" dirty="0" smtClean="0">
              <a:latin typeface="Arial"/>
              <a:cs typeface="Arial"/>
            </a:endParaRPr>
          </a:p>
          <a:p>
            <a:pPr marL="609600" indent="-609600"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2</a:t>
            </a:r>
            <a:r>
              <a:rPr lang="bg-BG" sz="2200" b="1" dirty="0" smtClean="0">
                <a:latin typeface="Arial"/>
                <a:cs typeface="Arial"/>
              </a:rPr>
              <a:t> </a:t>
            </a:r>
            <a:r>
              <a:rPr lang="bg-BG" sz="2200" dirty="0" smtClean="0">
                <a:latin typeface="Arial"/>
                <a:cs typeface="Arial"/>
              </a:rPr>
              <a:t>	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dirty="0" smtClean="0">
                <a:latin typeface="Arial"/>
                <a:cs typeface="Arial"/>
              </a:rPr>
              <a:t>	13 – 14  Декември 2013 г., София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 – Специализиран модул за медицински сестри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 – Безкостни наранявания на коляното</a:t>
            </a:r>
          </a:p>
          <a:p>
            <a:pPr marL="609600" indent="-609600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	</a:t>
            </a:r>
            <a:r>
              <a:rPr lang="bg-BG" sz="1700" dirty="0" smtClean="0">
                <a:latin typeface="Arial"/>
                <a:cs typeface="Arial"/>
              </a:rPr>
              <a:t>Възможен брой участници – до 50 души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6553200" cy="9144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Календар</a:t>
            </a:r>
            <a:endParaRPr lang="en-GB" sz="3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6781800" cy="5410200"/>
          </a:xfrm>
        </p:spPr>
        <p:txBody>
          <a:bodyPr/>
          <a:lstStyle/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3</a:t>
            </a:r>
          </a:p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1600" dirty="0" smtClean="0">
                <a:latin typeface="Arial"/>
                <a:cs typeface="Arial"/>
              </a:rPr>
              <a:t>21 – 22 Февруари 2014 г., Белинзона,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1: Предна част на стъпалото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2: Педиатрична ортопедия</a:t>
            </a:r>
          </a:p>
          <a:p>
            <a:pPr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600" dirty="0" smtClean="0">
                <a:latin typeface="Arial"/>
                <a:cs typeface="Arial"/>
              </a:rPr>
              <a:t>		</a:t>
            </a:r>
            <a:r>
              <a:rPr lang="bg-BG" sz="1600" dirty="0" smtClean="0">
                <a:latin typeface="Arial"/>
                <a:cs typeface="Arial"/>
              </a:rPr>
              <a:t>Възможен брой участници – до 100 души</a:t>
            </a:r>
          </a:p>
          <a:p>
            <a:pPr>
              <a:buClr>
                <a:srgbClr val="B3B3B3"/>
              </a:buClr>
              <a:buFontTx/>
              <a:buNone/>
              <a:defRPr/>
            </a:pPr>
            <a:endParaRPr lang="it-IT" sz="2200" dirty="0" smtClean="0">
              <a:latin typeface="Arial"/>
              <a:cs typeface="Arial"/>
            </a:endParaRPr>
          </a:p>
          <a:p>
            <a:pPr>
              <a:buClr>
                <a:srgbClr val="B3B3B3"/>
              </a:buClr>
              <a:buFontTx/>
              <a:buNone/>
              <a:defRPr/>
            </a:pPr>
            <a:endParaRPr lang="bg-BG" sz="2200" dirty="0" smtClean="0">
              <a:latin typeface="Arial"/>
              <a:cs typeface="Arial"/>
            </a:endParaRPr>
          </a:p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4</a:t>
            </a:r>
            <a:endParaRPr lang="it-IT" sz="2200" b="1" dirty="0" smtClean="0">
              <a:solidFill>
                <a:srgbClr val="FFFF00"/>
              </a:solidFill>
              <a:latin typeface="Arial"/>
              <a:cs typeface="Arial"/>
            </a:endParaRPr>
          </a:p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1600" dirty="0" smtClean="0">
                <a:latin typeface="Arial"/>
                <a:cs typeface="Arial"/>
              </a:rPr>
              <a:t>25 – 26 Април 2014 г., Мендризио, Швейцария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1: Рамо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2: Тазобедрено протезиране</a:t>
            </a:r>
          </a:p>
          <a:p>
            <a:pPr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	</a:t>
            </a:r>
            <a:r>
              <a:rPr lang="bg-BG" sz="1700" dirty="0" smtClean="0">
                <a:latin typeface="Arial"/>
                <a:cs typeface="Arial"/>
              </a:rPr>
              <a:t>Възможен брой участници – до 100 души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6553200" cy="9144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Календар</a:t>
            </a:r>
            <a:endParaRPr lang="en-US" sz="3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6705600" cy="5105400"/>
          </a:xfrm>
        </p:spPr>
        <p:txBody>
          <a:bodyPr/>
          <a:lstStyle/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5</a:t>
            </a:r>
          </a:p>
          <a:p>
            <a:pPr marL="0" indent="0" algn="ctr">
              <a:buClr>
                <a:srgbClr val="B3B3B3"/>
              </a:buClr>
              <a:buFontTx/>
              <a:buNone/>
              <a:defRPr/>
            </a:pPr>
            <a:r>
              <a:rPr lang="bg-BG" sz="1600" dirty="0" smtClean="0">
                <a:latin typeface="Arial"/>
                <a:cs typeface="Arial"/>
              </a:rPr>
              <a:t>20 – 21 Юни 2014 г., Салерно,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1: Предна част на коляното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2: Детска ортопедия</a:t>
            </a:r>
          </a:p>
          <a:p>
            <a:pPr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	</a:t>
            </a:r>
            <a:r>
              <a:rPr lang="bg-BG" sz="1600" dirty="0" smtClean="0">
                <a:latin typeface="Arial"/>
                <a:cs typeface="Arial"/>
              </a:rPr>
              <a:t>Възможен брой участници – до 100 души</a:t>
            </a:r>
          </a:p>
          <a:p>
            <a:pPr>
              <a:defRPr/>
            </a:pPr>
            <a:endParaRPr lang="it-IT" sz="1700" dirty="0" smtClean="0">
              <a:latin typeface="Arial"/>
              <a:cs typeface="Arial"/>
            </a:endParaRPr>
          </a:p>
          <a:p>
            <a:pPr>
              <a:defRPr/>
            </a:pPr>
            <a:endParaRPr lang="bg-BG" sz="1700" dirty="0" smtClean="0">
              <a:latin typeface="Arial"/>
              <a:cs typeface="Arial"/>
            </a:endParaRPr>
          </a:p>
          <a:p>
            <a:pPr algn="ctr"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Arial"/>
                <a:cs typeface="Arial"/>
              </a:rPr>
              <a:t>Семинар 6</a:t>
            </a:r>
          </a:p>
          <a:p>
            <a:pPr marL="0" indent="0" algn="ctr">
              <a:buClr>
                <a:srgbClr val="B3B3B3"/>
              </a:buClr>
              <a:buFontTx/>
              <a:buNone/>
              <a:defRPr/>
            </a:pPr>
            <a:r>
              <a:rPr lang="bg-BG" sz="1600" dirty="0" smtClean="0">
                <a:latin typeface="Arial"/>
                <a:cs typeface="Arial"/>
              </a:rPr>
              <a:t>12 –  13 Септември 2014 г., Токуда болница, София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1: Операция на рамо</a:t>
            </a:r>
          </a:p>
          <a:p>
            <a:pPr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Модул 2: Тазобедрена артропластика</a:t>
            </a:r>
          </a:p>
          <a:p>
            <a:pPr>
              <a:buClr>
                <a:srgbClr val="B3B3B3"/>
              </a:buClr>
              <a:buFont typeface="Wingdings" pitchFamily="2" charset="2"/>
              <a:buNone/>
              <a:defRPr/>
            </a:pPr>
            <a:r>
              <a:rPr lang="it-IT" sz="1700" dirty="0" smtClean="0">
                <a:latin typeface="Arial"/>
                <a:cs typeface="Arial"/>
              </a:rPr>
              <a:t>		</a:t>
            </a:r>
            <a:r>
              <a:rPr lang="bg-BG" sz="1600" dirty="0" smtClean="0">
                <a:latin typeface="Arial"/>
                <a:cs typeface="Arial"/>
              </a:rPr>
              <a:t>Възможен брой участници – до 100 души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6553200" cy="9906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Календар</a:t>
            </a:r>
            <a:endParaRPr lang="en-US" sz="3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5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6705600" cy="5334000"/>
          </a:xfrm>
        </p:spPr>
        <p:txBody>
          <a:bodyPr/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300" smtClean="0">
                <a:latin typeface="Arial" charset="0"/>
                <a:cs typeface="Arial" charset="0"/>
              </a:rPr>
              <a:t>Официален език на академията е </a:t>
            </a:r>
            <a:r>
              <a:rPr lang="bg-BG" sz="2300" b="1" smtClean="0">
                <a:latin typeface="Arial" charset="0"/>
                <a:cs typeface="Arial" charset="0"/>
              </a:rPr>
              <a:t>английски</a:t>
            </a:r>
            <a:r>
              <a:rPr lang="bg-BG" sz="2300" smtClean="0">
                <a:latin typeface="Arial" charset="0"/>
                <a:cs typeface="Arial" charset="0"/>
              </a:rPr>
              <a:t>, като по време на семинарите е осигурен симултанен превод на български език</a:t>
            </a:r>
            <a:endParaRPr lang="it-IT" sz="230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endParaRPr lang="bg-BG" sz="230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300" smtClean="0">
                <a:latin typeface="Arial" charset="0"/>
                <a:cs typeface="Arial" charset="0"/>
              </a:rPr>
              <a:t>Всички участници ще получат </a:t>
            </a:r>
            <a:r>
              <a:rPr lang="bg-BG" sz="2300" b="1" smtClean="0">
                <a:latin typeface="Arial" charset="0"/>
                <a:cs typeface="Arial" charset="0"/>
              </a:rPr>
              <a:t>сертификат </a:t>
            </a:r>
            <a:r>
              <a:rPr lang="bg-BG" sz="2300" smtClean="0">
                <a:latin typeface="Arial" charset="0"/>
                <a:cs typeface="Arial" charset="0"/>
              </a:rPr>
              <a:t>и максимален брой точки от БЛС</a:t>
            </a:r>
            <a:endParaRPr lang="it-IT" sz="230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endParaRPr lang="bg-BG" sz="2300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300" smtClean="0">
                <a:latin typeface="Arial" charset="0"/>
                <a:cs typeface="Arial" charset="0"/>
              </a:rPr>
              <a:t>За участниците е осигурено: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ru-RU" sz="1700" smtClean="0">
                <a:latin typeface="Arial" charset="0"/>
                <a:cs typeface="Arial" charset="0"/>
              </a:rPr>
              <a:t>Специална цена за нощувка в хотел Парк Ин</a:t>
            </a:r>
          </a:p>
          <a:p>
            <a:pPr>
              <a:buFontTx/>
              <a:buNone/>
              <a:defRPr/>
            </a:pPr>
            <a:r>
              <a:rPr lang="ru-RU" sz="1600" smtClean="0">
                <a:latin typeface="Arial" charset="0"/>
                <a:cs typeface="Arial" charset="0"/>
              </a:rPr>
              <a:t>		(за семинарите, провеждани в София)</a:t>
            </a:r>
            <a:endParaRPr lang="bg-BG" sz="1600" smtClean="0">
              <a:latin typeface="Arial" charset="0"/>
              <a:cs typeface="Arial" charset="0"/>
            </a:endParaRP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1900" smtClean="0">
                <a:latin typeface="Arial" charset="0"/>
                <a:cs typeface="Arial" charset="0"/>
              </a:rPr>
              <a:t>кетъринг 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1900" smtClean="0">
                <a:latin typeface="Arial" charset="0"/>
                <a:cs typeface="Arial" charset="0"/>
              </a:rPr>
              <a:t>обяд в ресторанта на Токуда болница</a:t>
            </a:r>
          </a:p>
          <a:p>
            <a:pPr lvl="1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1900" smtClean="0">
                <a:latin typeface="Arial" charset="0"/>
                <a:cs typeface="Arial" charset="0"/>
              </a:rPr>
              <a:t>вечеря в хотел Парк Ин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6553200" cy="10668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ДОПЪЛНИТЕЛНА ИНФОРМАЦИЯ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Jeny, photo 3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0" y="388938"/>
            <a:ext cx="6477000" cy="6442075"/>
          </a:xfrm>
        </p:spPr>
      </p:pic>
    </p:spTree>
  </p:cSld>
  <p:clrMapOvr>
    <a:masterClrMapping/>
  </p:clrMapOvr>
  <p:transition spd="slow" advClick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447800"/>
            <a:ext cx="6896100" cy="5257800"/>
          </a:xfrm>
        </p:spPr>
        <p:txBody>
          <a:bodyPr/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b="1" smtClean="0">
                <a:latin typeface="Arial" charset="0"/>
                <a:cs typeface="Arial" charset="0"/>
              </a:rPr>
              <a:t>Чрез  препоръка от регионалните структури на Българския лекарски съюз</a:t>
            </a:r>
          </a:p>
          <a:p>
            <a:pPr algn="ctr">
              <a:buClr>
                <a:srgbClr val="B3B3B3"/>
              </a:buClr>
              <a:buFontTx/>
              <a:buNone/>
              <a:defRPr/>
            </a:pPr>
            <a:r>
              <a:rPr lang="bg-BG" sz="2400" b="1" smtClean="0">
                <a:latin typeface="Arial" charset="0"/>
                <a:cs typeface="Arial" charset="0"/>
              </a:rPr>
              <a:t>ИЛИ</a:t>
            </a:r>
            <a:endParaRPr lang="bg-BG" sz="1400" b="1" smtClean="0">
              <a:latin typeface="Arial" charset="0"/>
              <a:cs typeface="Arial" charset="0"/>
            </a:endParaRP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400" b="1" smtClean="0">
                <a:latin typeface="Arial" charset="0"/>
                <a:cs typeface="Arial" charset="0"/>
              </a:rPr>
              <a:t>Чрез Медик Нет  </a:t>
            </a:r>
            <a:r>
              <a:rPr lang="bg-BG" sz="2400" smtClean="0">
                <a:latin typeface="Arial" charset="0"/>
                <a:cs typeface="Arial" charset="0"/>
              </a:rPr>
              <a:t>– международна медицинска мрежа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Централен офис: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гр. София 1000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ул. Стефан Караджа № 24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Ет. 2, офис 7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Тел.: 02/980 06 62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Моб.: 0879 209 309</a:t>
            </a:r>
          </a:p>
          <a:p>
            <a:pPr lvl="1">
              <a:buFontTx/>
              <a:buNone/>
              <a:defRPr/>
            </a:pPr>
            <a:r>
              <a:rPr lang="bg-BG" sz="2400" smtClean="0">
                <a:latin typeface="Arial" charset="0"/>
                <a:cs typeface="Arial" charset="0"/>
              </a:rPr>
              <a:t>E-mail: </a:t>
            </a:r>
            <a:r>
              <a:rPr lang="en-US" sz="2400" smtClean="0">
                <a:latin typeface="Arial" charset="0"/>
                <a:cs typeface="Arial" charset="0"/>
              </a:rPr>
              <a:t>academy@abv.bg</a:t>
            </a:r>
            <a:endParaRPr lang="bg-BG" sz="2400" smtClean="0">
              <a:latin typeface="Arial" charset="0"/>
              <a:cs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8534400" cy="10668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200" b="1" dirty="0">
                <a:solidFill>
                  <a:srgbClr val="FFFF00"/>
                </a:solidFill>
                <a:latin typeface="Arial"/>
                <a:cs typeface="Arial"/>
              </a:rPr>
              <a:t>Записване за участие в Академия Пинторе - Петри</a:t>
            </a:r>
            <a:endParaRPr lang="en-US" sz="32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5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9238" y="249238"/>
            <a:ext cx="6629400" cy="15240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Arial"/>
                <a:cs typeface="Arial"/>
              </a:rPr>
              <a:t>ПРОГРАМА</a:t>
            </a:r>
            <a:br>
              <a:rPr lang="bg-BG" sz="2000" b="1" dirty="0" smtClean="0"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bg-BG" sz="2000" b="1" dirty="0" smtClean="0">
                <a:solidFill>
                  <a:srgbClr val="FFFF00"/>
                </a:solidFill>
                <a:latin typeface="Arial"/>
                <a:cs typeface="Arial"/>
              </a:rPr>
              <a:t> за обмен на добри практики в ортопедията и травматологията</a:t>
            </a:r>
          </a:p>
          <a:p>
            <a:pPr marL="342900" indent="-342900" eaLnBrk="1" hangingPunct="1">
              <a:defRPr/>
            </a:pPr>
            <a:endParaRPr lang="bg-BG" sz="2000" b="1" dirty="0" smtClean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2" name="Content Placeholder 1"/>
          <p:cNvSpPr>
            <a:spLocks/>
          </p:cNvSpPr>
          <p:nvPr/>
        </p:nvSpPr>
        <p:spPr bwMode="auto">
          <a:xfrm>
            <a:off x="76200" y="2286000"/>
            <a:ext cx="69278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B3B3B3"/>
              </a:buClr>
              <a:defRPr/>
            </a:pPr>
            <a:endParaRPr lang="bg-BG" sz="20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1"/>
          <p:cNvSpPr>
            <a:spLocks/>
          </p:cNvSpPr>
          <p:nvPr/>
        </p:nvSpPr>
        <p:spPr bwMode="auto">
          <a:xfrm>
            <a:off x="0" y="1143000"/>
            <a:ext cx="69278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B3B3B3"/>
              </a:buClr>
              <a:defRPr/>
            </a:pPr>
            <a:endParaRPr lang="bg-BG" sz="20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Content Placeholder 1"/>
          <p:cNvSpPr>
            <a:spLocks/>
          </p:cNvSpPr>
          <p:nvPr/>
        </p:nvSpPr>
        <p:spPr bwMode="auto">
          <a:xfrm>
            <a:off x="228600" y="2209800"/>
            <a:ext cx="723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742950" lvl="1" indent="-285750" algn="ctr">
              <a:spcBef>
                <a:spcPct val="20000"/>
              </a:spcBef>
              <a:defRPr/>
            </a:pPr>
            <a:r>
              <a:rPr lang="bg-BG" sz="2000" b="1" dirty="0">
                <a:solidFill>
                  <a:srgbClr val="FFFF00"/>
                </a:solidFill>
                <a:latin typeface="Century Gothic" pitchFamily="34" charset="0"/>
              </a:rPr>
              <a:t>ЦЕЛИ</a:t>
            </a:r>
            <a:endParaRPr lang="en-GB" sz="2000" b="1" dirty="0">
              <a:solidFill>
                <a:srgbClr val="FFFF00"/>
              </a:solidFill>
              <a:latin typeface="Century Gothic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bg-BG" b="1" dirty="0">
                <a:solidFill>
                  <a:schemeClr val="bg1"/>
                </a:solidFill>
              </a:rPr>
              <a:t>Разширяване</a:t>
            </a:r>
            <a:r>
              <a:rPr lang="bg-BG" dirty="0">
                <a:solidFill>
                  <a:schemeClr val="bg1"/>
                </a:solidFill>
              </a:rPr>
              <a:t> на професионалните интереси</a:t>
            </a:r>
            <a:endParaRPr lang="en-GB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bg-BG" b="1" dirty="0">
                <a:solidFill>
                  <a:schemeClr val="bg1"/>
                </a:solidFill>
              </a:rPr>
              <a:t>Създаване</a:t>
            </a:r>
            <a:r>
              <a:rPr lang="bg-BG" dirty="0">
                <a:solidFill>
                  <a:schemeClr val="bg1"/>
                </a:solidFill>
              </a:rPr>
              <a:t> на нови умения</a:t>
            </a:r>
            <a:endParaRPr lang="en-GB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b="1" dirty="0">
                <a:solidFill>
                  <a:schemeClr val="bg1"/>
                </a:solidFill>
              </a:rPr>
              <a:t>Повишаване</a:t>
            </a:r>
            <a:r>
              <a:rPr lang="bg-BG" dirty="0">
                <a:solidFill>
                  <a:schemeClr val="bg1"/>
                </a:solidFill>
              </a:rPr>
              <a:t> на доверието към българските специалисти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bg-BG" b="1" dirty="0">
                <a:solidFill>
                  <a:schemeClr val="bg1"/>
                </a:solidFill>
              </a:rPr>
              <a:t>Издигане </a:t>
            </a:r>
            <a:r>
              <a:rPr lang="bg-BG" dirty="0">
                <a:solidFill>
                  <a:schemeClr val="bg1"/>
                </a:solidFill>
              </a:rPr>
              <a:t>нивото и имиджа на българската ортопедична школа</a:t>
            </a:r>
            <a:endParaRPr lang="en-GB" sz="2000" dirty="0">
              <a:solidFill>
                <a:schemeClr val="bg1"/>
              </a:solidFill>
              <a:latin typeface="Century Gothic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GB" sz="2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GB" sz="20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bg-BG" sz="2000" b="1" dirty="0">
                <a:solidFill>
                  <a:srgbClr val="FFFF00"/>
                </a:solidFill>
                <a:latin typeface="Century Gothic" pitchFamily="34" charset="0"/>
              </a:rPr>
              <a:t>ИНСТРУМЕНТИ</a:t>
            </a:r>
            <a:endParaRPr lang="en-GB" sz="2000" b="1" dirty="0">
              <a:solidFill>
                <a:srgbClr val="FFFF00"/>
              </a:solidFill>
              <a:latin typeface="Century Gothic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bg-BG" sz="2000" dirty="0">
                <a:solidFill>
                  <a:schemeClr val="bg1"/>
                </a:solidFill>
                <a:latin typeface="Arial"/>
                <a:cs typeface="Arial"/>
              </a:rPr>
              <a:t>Симпозиум с презентации и операции “на живо”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bg-BG" dirty="0">
                <a:solidFill>
                  <a:schemeClr val="bg1"/>
                </a:solidFill>
              </a:rPr>
              <a:t>Възможност за специализация в чужбина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52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6553200" cy="7620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742950" lvl="1" indent="-285750" eaLnBrk="1" hangingPunct="1">
              <a:defRPr/>
            </a:pPr>
            <a:r>
              <a:rPr lang="bg-BG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  <a:cs typeface="Arial" charset="0"/>
              </a:rPr>
              <a:t>Автори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6927850" cy="5715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bg-BG" sz="2000" b="1" dirty="0" smtClean="0">
                <a:latin typeface="Arial"/>
                <a:cs typeface="Arial"/>
              </a:rPr>
              <a:t>Д-р Ернесто Пинторе</a:t>
            </a:r>
          </a:p>
          <a:p>
            <a:pPr eaLnBrk="1" hangingPunct="1">
              <a:buFontTx/>
              <a:buNone/>
              <a:defRPr/>
            </a:pPr>
            <a:endParaRPr lang="bg-BG" sz="2000" dirty="0" smtClean="0">
              <a:latin typeface="Arial"/>
              <a:cs typeface="Arial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Специалист по ортопедична хирургия и травматология с интереси в 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bg-BG" sz="1200" dirty="0" smtClean="0">
                <a:latin typeface="Arial"/>
                <a:cs typeface="Arial"/>
              </a:rPr>
              <a:t>Тазобедрената става </a:t>
            </a:r>
            <a:r>
              <a:rPr lang="bg-BG" sz="1400" dirty="0" smtClean="0">
                <a:latin typeface="Arial"/>
                <a:cs typeface="Arial"/>
              </a:rPr>
              <a:t>&amp;</a:t>
            </a:r>
            <a:r>
              <a:rPr lang="bg-BG" sz="1200" dirty="0" smtClean="0">
                <a:latin typeface="Arial"/>
                <a:cs typeface="Arial"/>
              </a:rPr>
              <a:t> коляно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bg-BG" sz="1200" dirty="0" smtClean="0">
                <a:latin typeface="Arial"/>
                <a:cs typeface="Arial"/>
              </a:rPr>
              <a:t>Минимално инвазивна и перкутанна хирургия на крака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bg-BG" sz="1200" dirty="0" smtClean="0">
                <a:latin typeface="Arial"/>
                <a:cs typeface="Arial"/>
              </a:rPr>
              <a:t>Спортни травми</a:t>
            </a:r>
            <a:endParaRPr lang="bg-BG" sz="1400" dirty="0" smtClean="0">
              <a:latin typeface="Arial"/>
              <a:cs typeface="Arial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Доцент в катедра Ортопедия и травматология </a:t>
            </a:r>
            <a:r>
              <a:rPr lang="bg-BG" sz="1600" dirty="0" smtClean="0">
                <a:latin typeface="Arial"/>
                <a:cs typeface="Arial"/>
              </a:rPr>
              <a:t>на Университета в гр. Удине (Италия);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Професионална практика </a:t>
            </a:r>
            <a:r>
              <a:rPr lang="bg-BG" sz="1600" dirty="0" smtClean="0">
                <a:latin typeface="Arial"/>
                <a:cs typeface="Arial"/>
              </a:rPr>
              <a:t>в Италия, Франция, Англия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Преподавател</a:t>
            </a:r>
            <a:r>
              <a:rPr lang="bg-BG" sz="2000" dirty="0" smtClean="0">
                <a:latin typeface="Arial"/>
                <a:cs typeface="Arial"/>
              </a:rPr>
              <a:t> на специализирани курсовре в Испания, Израел, Аржендита, Малта</a:t>
            </a:r>
            <a:endParaRPr lang="bg-BG" sz="1600" dirty="0" smtClean="0">
              <a:latin typeface="Arial"/>
              <a:cs typeface="Arial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Автор </a:t>
            </a:r>
            <a:r>
              <a:rPr lang="bg-BG" sz="1600" dirty="0" smtClean="0">
                <a:latin typeface="Arial"/>
                <a:cs typeface="Arial"/>
              </a:rPr>
              <a:t>многобройни публикации в международни специализирани издания</a:t>
            </a:r>
            <a:r>
              <a:rPr lang="bg-BG" sz="2000" dirty="0" smtClean="0">
                <a:latin typeface="Arial"/>
                <a:cs typeface="Arial"/>
              </a:rPr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Лектор </a:t>
            </a:r>
            <a:r>
              <a:rPr lang="bg-BG" sz="1600" dirty="0" smtClean="0">
                <a:latin typeface="Arial"/>
                <a:cs typeface="Arial"/>
              </a:rPr>
              <a:t>на интернационални симпозиуми и курсове</a:t>
            </a:r>
            <a:r>
              <a:rPr lang="bg-BG" sz="2000" dirty="0" smtClean="0">
                <a:latin typeface="Arial"/>
                <a:cs typeface="Arial"/>
              </a:rPr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bg-BG" sz="2000" dirty="0" smtClean="0">
                <a:solidFill>
                  <a:srgbClr val="FFFF00"/>
                </a:solidFill>
                <a:latin typeface="Arial"/>
                <a:cs typeface="Arial"/>
              </a:rPr>
              <a:t>Ръководител </a:t>
            </a:r>
            <a:r>
              <a:rPr lang="bg-BG" sz="1600" dirty="0" smtClean="0">
                <a:latin typeface="Arial"/>
                <a:cs typeface="Arial"/>
              </a:rPr>
              <a:t>на катедра хирургия, Клиника Малцони, Салерно (Италия</a:t>
            </a:r>
            <a:r>
              <a:rPr lang="bg-BG" sz="2000" dirty="0" smtClean="0">
                <a:latin typeface="Arial"/>
                <a:cs typeface="Arial"/>
              </a:rPr>
              <a:t>)</a:t>
            </a:r>
          </a:p>
        </p:txBody>
      </p:sp>
      <p:pic>
        <p:nvPicPr>
          <p:cNvPr id="11" name="Picture 5" descr="C:\Users\Geri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52400"/>
            <a:ext cx="2085975" cy="1619250"/>
          </a:xfrm>
          <a:prstGeom prst="rect">
            <a:avLst/>
          </a:prstGeom>
          <a:gradFill flip="none" rotWithShape="1">
            <a:gsLst>
              <a:gs pos="29999">
                <a:srgbClr val="7CB9FF"/>
              </a:gs>
              <a:gs pos="19999">
                <a:srgbClr val="72B0FF"/>
              </a:gs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  <a:tileRect/>
          </a:gradFill>
          <a:ln w="9525">
            <a:solidFill>
              <a:srgbClr val="00B0F0"/>
            </a:solidFill>
            <a:round/>
            <a:headEnd/>
            <a:tailEnd/>
          </a:ln>
          <a:effectLst>
            <a:glow rad="228600">
              <a:srgbClr val="00B0F0">
                <a:alpha val="40000"/>
              </a:srgbClr>
            </a:glow>
            <a:innerShdw blurRad="114300">
              <a:srgbClr val="00B0F0"/>
            </a:innerShdw>
          </a:effectLst>
        </p:spPr>
      </p:pic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5010" name="Picture 2" descr="C:\Users\Geri\Desktop\John Petri-4_sma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34200" y="28122"/>
            <a:ext cx="2066544" cy="1549297"/>
          </a:xfrm>
          <a:ln>
            <a:gradFill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glow rad="228600">
              <a:srgbClr val="00B0F0">
                <a:alpha val="40000"/>
              </a:srgbClr>
            </a:glow>
            <a:innerShdw blurRad="114300">
              <a:srgbClr val="00B0F0"/>
            </a:innerShdw>
          </a:effec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446213"/>
            <a:ext cx="69278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bg-BG" sz="2000" b="1">
                <a:solidFill>
                  <a:srgbClr val="FFFFFF"/>
                </a:solidFill>
              </a:rPr>
              <a:t>Д-р Г. Джон Петри</a:t>
            </a:r>
          </a:p>
          <a:p>
            <a:pPr>
              <a:lnSpc>
                <a:spcPct val="140000"/>
              </a:lnSpc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bg-BG" sz="1600">
                <a:solidFill>
                  <a:srgbClr val="FFFFFF"/>
                </a:solidFill>
              </a:rPr>
              <a:t> </a:t>
            </a:r>
            <a:r>
              <a:rPr lang="bg-BG" sz="1600">
                <a:solidFill>
                  <a:srgbClr val="FFFF00"/>
                </a:solidFill>
              </a:rPr>
              <a:t>Специалист по ортопедична хирургия с интереси в областта на:  </a:t>
            </a:r>
          </a:p>
          <a:p>
            <a:pPr lvl="1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bg-BG" sz="1600">
                <a:solidFill>
                  <a:srgbClr val="FFFFFF"/>
                </a:solidFill>
              </a:rPr>
              <a:t> Артопластика на бедро и коляно 	</a:t>
            </a:r>
          </a:p>
          <a:p>
            <a:pPr lvl="1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bg-BG" sz="1600">
                <a:solidFill>
                  <a:srgbClr val="FFFFFF"/>
                </a:solidFill>
              </a:rPr>
              <a:t> Мини-инвазивна и перкутанна операция на крака</a:t>
            </a:r>
          </a:p>
          <a:p>
            <a:pPr lvl="1">
              <a:lnSpc>
                <a:spcPct val="14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bg-BG" sz="1600">
                <a:solidFill>
                  <a:srgbClr val="FFFFFF"/>
                </a:solidFill>
              </a:rPr>
              <a:t> Скелетна травма</a:t>
            </a:r>
          </a:p>
          <a:p>
            <a:pPr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bg-BG" sz="1600">
                <a:solidFill>
                  <a:srgbClr val="FFFF00"/>
                </a:solidFill>
              </a:rPr>
              <a:t> Ръководител на клиника по Ортопедия </a:t>
            </a:r>
            <a:r>
              <a:rPr lang="bg-BG" sz="1600">
                <a:solidFill>
                  <a:srgbClr val="FFFFFF"/>
                </a:solidFill>
              </a:rPr>
              <a:t>в Окръжна болница, 	Белинзона, Швейцария</a:t>
            </a:r>
            <a:r>
              <a:rPr lang="bg-BG" sz="16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bg-BG" sz="1600">
                <a:solidFill>
                  <a:srgbClr val="FFFF00"/>
                </a:solidFill>
              </a:rPr>
              <a:t> Бивш ръководител на Ортопедия</a:t>
            </a:r>
            <a:r>
              <a:rPr lang="bg-BG" sz="1600"/>
              <a:t> </a:t>
            </a:r>
            <a:r>
              <a:rPr lang="bg-BG" sz="1600">
                <a:solidFill>
                  <a:srgbClr val="FFFFFF"/>
                </a:solidFill>
              </a:rPr>
              <a:t>в болница James Paget, Англия</a:t>
            </a:r>
          </a:p>
          <a:p>
            <a:pPr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bg-BG" sz="1600">
                <a:solidFill>
                  <a:srgbClr val="FFFF00"/>
                </a:solidFill>
              </a:rPr>
              <a:t> Бивш ръководител на Ортопедия </a:t>
            </a:r>
            <a:r>
              <a:rPr lang="bg-BG" sz="1600">
                <a:solidFill>
                  <a:srgbClr val="FFFFFF"/>
                </a:solidFill>
              </a:rPr>
              <a:t>в болничен център Де Макон, 	Франция</a:t>
            </a:r>
          </a:p>
          <a:p>
            <a:pPr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bg-BG" sz="1600">
                <a:solidFill>
                  <a:srgbClr val="FFFF00"/>
                </a:solidFill>
              </a:rPr>
              <a:t> Бивш лектор  </a:t>
            </a:r>
            <a:r>
              <a:rPr lang="bg-BG" sz="1600">
                <a:solidFill>
                  <a:srgbClr val="FFFFFF"/>
                </a:solidFill>
              </a:rPr>
              <a:t>на международни АО курсове </a:t>
            </a:r>
          </a:p>
          <a:p>
            <a:pPr>
              <a:spcBef>
                <a:spcPts val="12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bg-BG" sz="1600">
                <a:solidFill>
                  <a:srgbClr val="FFFF00"/>
                </a:solidFill>
              </a:rPr>
              <a:t> Носител </a:t>
            </a:r>
            <a:r>
              <a:rPr lang="bg-BG" sz="1600">
                <a:solidFill>
                  <a:srgbClr val="FFFFFF"/>
                </a:solidFill>
              </a:rPr>
              <a:t>на Medical Futures Innovation Award 2005 г. за най-добри 	иновации за подобряване на ефективността в 	здравеопазването в Англия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52400"/>
            <a:ext cx="6553200" cy="7620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bg-BG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Автори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55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04" name="Picture 4" descr="C:\Users\Geri\Desktop\Cj5_ORBV_Be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4000" y="3279775"/>
            <a:ext cx="2292350" cy="996950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2650" y="3311525"/>
            <a:ext cx="20542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200400"/>
            <a:ext cx="1765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http://www.bgpacient.com/partners/logo_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5700" y="5080000"/>
            <a:ext cx="2362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03" name="Picture 3" descr="C:\Users\Geri\Desktop\fot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4953000"/>
            <a:ext cx="173831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7012" y="152400"/>
            <a:ext cx="6710988" cy="8382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ПАРТНЬОРИ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6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http://www.antibiotic.bg/js/tiny_mce/plugins/ajaxfilemanager/upload/logo_M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8" y="1712913"/>
            <a:ext cx="32734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7012" y="152400"/>
            <a:ext cx="6710988" cy="8382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ПОДКРЕПАТА НА</a:t>
            </a:r>
            <a:endParaRPr lang="en-US" sz="4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6553200" cy="5334000"/>
          </a:xfrm>
        </p:spPr>
        <p:txBody>
          <a:bodyPr>
            <a:noAutofit/>
          </a:bodyPr>
          <a:lstStyle/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6 тематични семинара:</a:t>
            </a:r>
          </a:p>
          <a:p>
            <a:pPr marL="812800" lvl="1" indent="-4572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3 в София</a:t>
            </a:r>
          </a:p>
          <a:p>
            <a:pPr marL="812800" lvl="1" indent="-4572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2 в Швейцария</a:t>
            </a:r>
          </a:p>
          <a:p>
            <a:pPr marL="812800" lvl="1" indent="-457200">
              <a:buClr>
                <a:srgbClr val="B3B3B3"/>
              </a:buClr>
              <a:buFont typeface="Wingdings" pitchFamily="2" charset="2"/>
              <a:buChar char="ü"/>
              <a:defRPr/>
            </a:pPr>
            <a:r>
              <a:rPr lang="bg-BG" sz="2200" dirty="0" smtClean="0">
                <a:latin typeface="Arial"/>
                <a:cs typeface="Arial"/>
              </a:rPr>
              <a:t>1 в Италия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60 теми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3 операции </a:t>
            </a:r>
            <a:r>
              <a:rPr lang="bg-BG" sz="2200" dirty="0" smtClean="0">
                <a:latin typeface="Arial"/>
                <a:cs typeface="Arial"/>
              </a:rPr>
              <a:t>на живо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Специализиран модул </a:t>
            </a:r>
            <a:r>
              <a:rPr lang="bg-BG" sz="2200" dirty="0" smtClean="0">
                <a:latin typeface="Arial"/>
                <a:cs typeface="Arial"/>
              </a:rPr>
              <a:t>за медицински сестри в ортопедията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Дискусии</a:t>
            </a:r>
          </a:p>
          <a:p>
            <a:pPr>
              <a:buClr>
                <a:srgbClr val="B3B3B3"/>
              </a:buClr>
              <a:buFont typeface="Wingdings" pitchFamily="2" charset="2"/>
              <a:buChar char="Ø"/>
              <a:defRPr/>
            </a:pPr>
            <a:r>
              <a:rPr lang="bg-BG" sz="2200" b="1" dirty="0" smtClean="0">
                <a:latin typeface="Arial"/>
                <a:cs typeface="Arial"/>
              </a:rPr>
              <a:t>Социална програма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1544" y="152400"/>
            <a:ext cx="6620256" cy="990600"/>
          </a:xfrm>
          <a:prstGeom prst="rect">
            <a:avLst/>
          </a:prstGeom>
          <a:solidFill>
            <a:srgbClr val="001122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>
              <a:defRPr/>
            </a:pPr>
            <a:r>
              <a:rPr lang="bg-BG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СТРУКТУРА НА ПРОГРАМАТА</a:t>
            </a: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6858000" cy="563880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  <a:defRPr/>
            </a:pPr>
            <a:endParaRPr lang="bg-BG" sz="2000" b="1" dirty="0" smtClean="0">
              <a:latin typeface="Arial"/>
              <a:cs typeface="Arial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Обща ортопедия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Костни травми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Мини-инвазивна хирургия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Перкутанна хирургия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Педиатрична ортопедия и травми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Спортни травми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Тумори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Протези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Физиотерапия и рехабилитация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Лечение на болката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bg-BG" sz="2000" dirty="0" smtClean="0">
                <a:latin typeface="Arial"/>
                <a:cs typeface="Arial"/>
              </a:rPr>
              <a:t>Курсове за придобиване на специфични умения на местрински сестри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" y="238125"/>
            <a:ext cx="6553200" cy="762000"/>
          </a:xfrm>
          <a:solidFill>
            <a:srgbClr val="001122"/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bg-BG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bg-BG" b="1" dirty="0" smtClean="0">
                <a:latin typeface="Arial" charset="0"/>
                <a:cs typeface="Arial" charset="0"/>
              </a:rPr>
              <a:t>ТЕМИ</a:t>
            </a:r>
          </a:p>
          <a:p>
            <a:pPr eaLnBrk="1" hangingPunct="1">
              <a:defRPr/>
            </a:pPr>
            <a:endParaRPr lang="bg-BG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Century Gothic" pitchFamily="34" charset="0"/>
              <a:cs typeface="Arial" charset="0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5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5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25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med_0233_slide">
  <a:themeElements>
    <a:clrScheme name="Office Theme 2">
      <a:dk1>
        <a:srgbClr val="333333"/>
      </a:dk1>
      <a:lt1>
        <a:srgbClr val="FFFFFF"/>
      </a:lt1>
      <a:dk2>
        <a:srgbClr val="336666"/>
      </a:dk2>
      <a:lt2>
        <a:srgbClr val="FFFFFF"/>
      </a:lt2>
      <a:accent1>
        <a:srgbClr val="7EAEE6"/>
      </a:accent1>
      <a:accent2>
        <a:srgbClr val="79D96C"/>
      </a:accent2>
      <a:accent3>
        <a:srgbClr val="ADB8B8"/>
      </a:accent3>
      <a:accent4>
        <a:srgbClr val="DADADA"/>
      </a:accent4>
      <a:accent5>
        <a:srgbClr val="C0D3F0"/>
      </a:accent5>
      <a:accent6>
        <a:srgbClr val="6DC461"/>
      </a:accent6>
      <a:hlink>
        <a:srgbClr val="5CE6E6"/>
      </a:hlink>
      <a:folHlink>
        <a:srgbClr val="D5EB81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3DCCCC"/>
        </a:accent1>
        <a:accent2>
          <a:srgbClr val="6CD9D9"/>
        </a:accent2>
        <a:accent3>
          <a:srgbClr val="ADB8B8"/>
        </a:accent3>
        <a:accent4>
          <a:srgbClr val="DADADA"/>
        </a:accent4>
        <a:accent5>
          <a:srgbClr val="AFE2E2"/>
        </a:accent5>
        <a:accent6>
          <a:srgbClr val="61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7EAEE6"/>
        </a:accent1>
        <a:accent2>
          <a:srgbClr val="79D96C"/>
        </a:accent2>
        <a:accent3>
          <a:srgbClr val="ADB8B8"/>
        </a:accent3>
        <a:accent4>
          <a:srgbClr val="DADADA"/>
        </a:accent4>
        <a:accent5>
          <a:srgbClr val="C0D3F0"/>
        </a:accent5>
        <a:accent6>
          <a:srgbClr val="6DC461"/>
        </a:accent6>
        <a:hlink>
          <a:srgbClr val="5CE6E6"/>
        </a:hlink>
        <a:folHlink>
          <a:srgbClr val="D5EB8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F2AAAD"/>
        </a:accent1>
        <a:accent2>
          <a:srgbClr val="6CD9D9"/>
        </a:accent2>
        <a:accent3>
          <a:srgbClr val="ADB8B8"/>
        </a:accent3>
        <a:accent4>
          <a:srgbClr val="DADADA"/>
        </a:accent4>
        <a:accent5>
          <a:srgbClr val="F7D2D3"/>
        </a:accent5>
        <a:accent6>
          <a:srgbClr val="61C4C4"/>
        </a:accent6>
        <a:hlink>
          <a:srgbClr val="F7C6E9"/>
        </a:hlink>
        <a:folHlink>
          <a:srgbClr val="FFD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F2A885"/>
        </a:accent1>
        <a:accent2>
          <a:srgbClr val="DEB2FF"/>
        </a:accent2>
        <a:accent3>
          <a:srgbClr val="ADB8B8"/>
        </a:accent3>
        <a:accent4>
          <a:srgbClr val="DADADA"/>
        </a:accent4>
        <a:accent5>
          <a:srgbClr val="F7D1C2"/>
        </a:accent5>
        <a:accent6>
          <a:srgbClr val="C9A1E7"/>
        </a:accent6>
        <a:hlink>
          <a:srgbClr val="EBE781"/>
        </a:hlink>
        <a:folHlink>
          <a:srgbClr val="73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CCCC"/>
        </a:accent1>
        <a:accent2>
          <a:srgbClr val="6CD9D9"/>
        </a:accent2>
        <a:accent3>
          <a:srgbClr val="FFFFFF"/>
        </a:accent3>
        <a:accent4>
          <a:srgbClr val="000000"/>
        </a:accent4>
        <a:accent5>
          <a:srgbClr val="AFE2E2"/>
        </a:accent5>
        <a:accent6>
          <a:srgbClr val="61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EAEE6"/>
        </a:accent1>
        <a:accent2>
          <a:srgbClr val="79D96C"/>
        </a:accent2>
        <a:accent3>
          <a:srgbClr val="FFFFFF"/>
        </a:accent3>
        <a:accent4>
          <a:srgbClr val="000000"/>
        </a:accent4>
        <a:accent5>
          <a:srgbClr val="C0D3F0"/>
        </a:accent5>
        <a:accent6>
          <a:srgbClr val="6DC461"/>
        </a:accent6>
        <a:hlink>
          <a:srgbClr val="5CE6E6"/>
        </a:hlink>
        <a:folHlink>
          <a:srgbClr val="D5EB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AAAD"/>
        </a:accent1>
        <a:accent2>
          <a:srgbClr val="6CD9D9"/>
        </a:accent2>
        <a:accent3>
          <a:srgbClr val="FFFFFF"/>
        </a:accent3>
        <a:accent4>
          <a:srgbClr val="000000"/>
        </a:accent4>
        <a:accent5>
          <a:srgbClr val="F7D2D3"/>
        </a:accent5>
        <a:accent6>
          <a:srgbClr val="61C4C4"/>
        </a:accent6>
        <a:hlink>
          <a:srgbClr val="F7C6E9"/>
        </a:hlink>
        <a:folHlink>
          <a:srgbClr val="FFDF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A885"/>
        </a:accent1>
        <a:accent2>
          <a:srgbClr val="DEB2FF"/>
        </a:accent2>
        <a:accent3>
          <a:srgbClr val="FFFFFF"/>
        </a:accent3>
        <a:accent4>
          <a:srgbClr val="000000"/>
        </a:accent4>
        <a:accent5>
          <a:srgbClr val="F7D1C2"/>
        </a:accent5>
        <a:accent6>
          <a:srgbClr val="C9A1E7"/>
        </a:accent6>
        <a:hlink>
          <a:srgbClr val="EBE781"/>
        </a:hlink>
        <a:folHlink>
          <a:srgbClr val="73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336666"/>
      </a:dk2>
      <a:lt2>
        <a:srgbClr val="FFFFFF"/>
      </a:lt2>
      <a:accent1>
        <a:srgbClr val="7EAEE6"/>
      </a:accent1>
      <a:accent2>
        <a:srgbClr val="79D96C"/>
      </a:accent2>
      <a:accent3>
        <a:srgbClr val="ADB8B8"/>
      </a:accent3>
      <a:accent4>
        <a:srgbClr val="DADADA"/>
      </a:accent4>
      <a:accent5>
        <a:srgbClr val="C0D3F0"/>
      </a:accent5>
      <a:accent6>
        <a:srgbClr val="6DC461"/>
      </a:accent6>
      <a:hlink>
        <a:srgbClr val="5CE6E6"/>
      </a:hlink>
      <a:folHlink>
        <a:srgbClr val="D5EB8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3DCCCC"/>
        </a:accent1>
        <a:accent2>
          <a:srgbClr val="6CD9D9"/>
        </a:accent2>
        <a:accent3>
          <a:srgbClr val="ADB8B8"/>
        </a:accent3>
        <a:accent4>
          <a:srgbClr val="DADADA"/>
        </a:accent4>
        <a:accent5>
          <a:srgbClr val="AFE2E2"/>
        </a:accent5>
        <a:accent6>
          <a:srgbClr val="61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7EAEE6"/>
        </a:accent1>
        <a:accent2>
          <a:srgbClr val="79D96C"/>
        </a:accent2>
        <a:accent3>
          <a:srgbClr val="ADB8B8"/>
        </a:accent3>
        <a:accent4>
          <a:srgbClr val="DADADA"/>
        </a:accent4>
        <a:accent5>
          <a:srgbClr val="C0D3F0"/>
        </a:accent5>
        <a:accent6>
          <a:srgbClr val="6DC461"/>
        </a:accent6>
        <a:hlink>
          <a:srgbClr val="5CE6E6"/>
        </a:hlink>
        <a:folHlink>
          <a:srgbClr val="D5EB8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F2AAAD"/>
        </a:accent1>
        <a:accent2>
          <a:srgbClr val="6CD9D9"/>
        </a:accent2>
        <a:accent3>
          <a:srgbClr val="ADB8B8"/>
        </a:accent3>
        <a:accent4>
          <a:srgbClr val="DADADA"/>
        </a:accent4>
        <a:accent5>
          <a:srgbClr val="F7D2D3"/>
        </a:accent5>
        <a:accent6>
          <a:srgbClr val="61C4C4"/>
        </a:accent6>
        <a:hlink>
          <a:srgbClr val="F7C6E9"/>
        </a:hlink>
        <a:folHlink>
          <a:srgbClr val="FFD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336666"/>
        </a:dk2>
        <a:lt2>
          <a:srgbClr val="FFFFFF"/>
        </a:lt2>
        <a:accent1>
          <a:srgbClr val="F2A885"/>
        </a:accent1>
        <a:accent2>
          <a:srgbClr val="DEB2FF"/>
        </a:accent2>
        <a:accent3>
          <a:srgbClr val="ADB8B8"/>
        </a:accent3>
        <a:accent4>
          <a:srgbClr val="DADADA"/>
        </a:accent4>
        <a:accent5>
          <a:srgbClr val="F7D1C2"/>
        </a:accent5>
        <a:accent6>
          <a:srgbClr val="C9A1E7"/>
        </a:accent6>
        <a:hlink>
          <a:srgbClr val="EBE781"/>
        </a:hlink>
        <a:folHlink>
          <a:srgbClr val="73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DCCCC"/>
        </a:accent1>
        <a:accent2>
          <a:srgbClr val="6CD9D9"/>
        </a:accent2>
        <a:accent3>
          <a:srgbClr val="FFFFFF"/>
        </a:accent3>
        <a:accent4>
          <a:srgbClr val="000000"/>
        </a:accent4>
        <a:accent5>
          <a:srgbClr val="AFE2E2"/>
        </a:accent5>
        <a:accent6>
          <a:srgbClr val="61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EAEE6"/>
        </a:accent1>
        <a:accent2>
          <a:srgbClr val="79D96C"/>
        </a:accent2>
        <a:accent3>
          <a:srgbClr val="FFFFFF"/>
        </a:accent3>
        <a:accent4>
          <a:srgbClr val="000000"/>
        </a:accent4>
        <a:accent5>
          <a:srgbClr val="C0D3F0"/>
        </a:accent5>
        <a:accent6>
          <a:srgbClr val="6DC461"/>
        </a:accent6>
        <a:hlink>
          <a:srgbClr val="5CE6E6"/>
        </a:hlink>
        <a:folHlink>
          <a:srgbClr val="D5EB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AAAD"/>
        </a:accent1>
        <a:accent2>
          <a:srgbClr val="6CD9D9"/>
        </a:accent2>
        <a:accent3>
          <a:srgbClr val="FFFFFF"/>
        </a:accent3>
        <a:accent4>
          <a:srgbClr val="000000"/>
        </a:accent4>
        <a:accent5>
          <a:srgbClr val="F7D2D3"/>
        </a:accent5>
        <a:accent6>
          <a:srgbClr val="61C4C4"/>
        </a:accent6>
        <a:hlink>
          <a:srgbClr val="F7C6E9"/>
        </a:hlink>
        <a:folHlink>
          <a:srgbClr val="FFDFB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A885"/>
        </a:accent1>
        <a:accent2>
          <a:srgbClr val="DEB2FF"/>
        </a:accent2>
        <a:accent3>
          <a:srgbClr val="FFFFFF"/>
        </a:accent3>
        <a:accent4>
          <a:srgbClr val="000000"/>
        </a:accent4>
        <a:accent5>
          <a:srgbClr val="F7D1C2"/>
        </a:accent5>
        <a:accent6>
          <a:srgbClr val="C9A1E7"/>
        </a:accent6>
        <a:hlink>
          <a:srgbClr val="EBE781"/>
        </a:hlink>
        <a:folHlink>
          <a:srgbClr val="73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auze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med_0233_slide</Template>
  <TotalTime>3901</TotalTime>
  <Words>437</Words>
  <Application>Microsoft Office PowerPoint</Application>
  <PresentationFormat>On-screen Show (4:3)</PresentationFormat>
  <Paragraphs>198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med_0233_slide</vt:lpstr>
      <vt:lpstr>1_Default Design</vt:lpstr>
      <vt:lpstr>Gauze1</vt:lpstr>
      <vt:lpstr>PowerPoint Presentation</vt:lpstr>
      <vt:lpstr>PowerPoint Presentation</vt:lpstr>
      <vt:lpstr>ПРОГРАМА  за обмен на добри практики в ортопедията и травматологията </vt:lpstr>
      <vt:lpstr>Автори</vt:lpstr>
      <vt:lpstr>Автори</vt:lpstr>
      <vt:lpstr>PowerPoint Presentation</vt:lpstr>
      <vt:lpstr>PowerPoint Presentation</vt:lpstr>
      <vt:lpstr>PowerPoint Presentation</vt:lpstr>
      <vt:lpstr> ТЕМИ </vt:lpstr>
      <vt:lpstr>Лектори</vt:lpstr>
      <vt:lpstr>Лектори</vt:lpstr>
      <vt:lpstr>Лектори</vt:lpstr>
      <vt:lpstr>Лектори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Академия  Пинторе-Петри</dc:title>
  <dc:creator>Geri</dc:creator>
  <cp:lastModifiedBy>b.ivanova</cp:lastModifiedBy>
  <cp:revision>223</cp:revision>
  <cp:lastPrinted>2013-10-01T01:26:05Z</cp:lastPrinted>
  <dcterms:created xsi:type="dcterms:W3CDTF">2013-09-09T18:23:36Z</dcterms:created>
  <dcterms:modified xsi:type="dcterms:W3CDTF">2013-10-29T13:12:06Z</dcterms:modified>
</cp:coreProperties>
</file>